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3.gif" ContentType="image/gif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42.gif" ContentType="image/gif"/>
  <Override PartName="/ppt/media/image35.png" ContentType="image/png"/>
  <Override PartName="/ppt/media/image40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EE420FC-C5C2-40C4-8BF6-E1C471324CB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1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Morning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Presenting the current progress of my master thesis, which I started almost 2 months 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is the characterization of the virome after liver transplantation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Taubert Working Group at the MHH were so kind to provide me with liver Sequencing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am applying VirushunterGatherer to characterize the virome of those samples and maybe find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am plotting and analysing the output using a small R package I created called Virusparies.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17 Samples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32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Shows how many viral families each file found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1 found nothing. The rest found at least 1 for DNA viruses, and 5 found RNA.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Lets talk results. Starting with taubert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-360" y="8121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Here you see the E-value distribution for all 3 families.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The red line shows a cut of 10 to the power of -5.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We use the </a:t>
            </a:r>
            <a:r>
              <a:rPr b="0" lang="de-DE" sz="2000" spc="-1" strike="sngStrike">
                <a:latin typeface="Arial"/>
              </a:rPr>
              <a:t>log10 of e</a:t>
            </a:r>
            <a:r>
              <a:rPr b="0" lang="de-DE" sz="2000" spc="-1" strike="noStrike">
                <a:latin typeface="Arial"/>
              </a:rPr>
              <a:t>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Sort by median.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Everything below that is not significant and wont be shown on the next plots.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1. You can see not a lot was found for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2. All the observations are close to the cutoffline.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3. See uroviricota which are usually dsDNA phages among RNA viruses.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8520" cy="5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2D43E26-409B-4A72-B031-5623F734234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8520" cy="5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0C4BED-2185-4EFD-9C16-D65442BFF37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From here on out all plots which dont plot the e-value will be filtered for 10⁻5. Thats why you see fewer results. The same applyes for teh other data sets.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Only signficant groups are shown here.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8520" cy="5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7E584D6-60A2-438D-9294-BDE30E013CE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8520" cy="5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0CA79DF-70ED-4C41-A6E2-D8608EE54D2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contig lengths are really short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Evalues are so low they are almost not significant,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But I extracted the subject reference virus to see what the contigs mapped to.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totivirae maps against a yeast 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a snake deltavirus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Poxviruses you find in bonobos,skunks and mice from brazil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 most likely false positives.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Next the results for the mammalian data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E-values.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combined all 6 groups into one after running vhvg seperatly for each group.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use the same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has the highest median with extremly low E-values for 50 % of the data.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Astroviridae.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 median difference between first place and second place is large.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3 dominant phyla: Pisu, lena and kitrinoviricota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values below the threshold such as baculoviridae with only 2 outliers being above. 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1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outline of the presentation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Follows the classic Paper/ Journal Structure.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→ Talk about the motivation behind virus discovery.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→ Then I want to talk about the history of viral discovery real quick and how it applyes to vhvg.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Method → Talk about the data and changes made to VhVg. Present the output of VhVg that I used for further analysis.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Conclusion and Outlook.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Here again I show only the significant results above the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that 274 unique datasets exist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Just like uroviricota in Taubert dataset we have non-rna viruses in this dataset.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clustred them into 1 group and found 25 non-rna virus families you see in the 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….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the last slide you saw that 70 datasets found unclassified.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That means the viral family was not available in the taxonomy column.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VirusHunterGatherer just failed to fetch them or fetched other taxonomic information except the family.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wanted to know how many observations are unclassified 1/3 of all observations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&gt; 1 Dataset can find more than 1 virus &gt; more observatiosn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Profile search is not specific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Plot: Hunter results for Flavi_RdRp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Flavi in all data sets, but find also others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also Hepe and Bunya → Flavi contributes to other groups and vise virsa → inflates the numbers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% identity against the viral Refrence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Coronavirus have high identity % to the refrence and are most likely not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On the other side.We see that flaviviridae has a median of 78 %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you see the contig length on a log 10 scale.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baculoviridae → only 2 data points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→ whole spectrum. 90 -13.000 with a median of 1500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in the middle with 130 -2000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Asterviridae is last, where majority are short contigs with outliers being huge.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wanted to see what the noverl viruses are and which subjects they find.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see the top 10 potentially novel viruses  I seperated them into groups below and above 90 and sorted the top 10 by total.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took those 10 groups and filtered for top 10 subjects.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There are more subjects (1000) but we have to go through them to find something. I just sorted the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Flaviviridae &gt; Appears in most datasets with low identity and large contig lengths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&gt;Arteviridae with the most observations in the dataset, extreme differences in contig length and most subjects found.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→ 99 % of identity below 90 % and contributing 50 % of subjects in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I will go fast through the Florian Data set since its not part of my master thesis.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One thing I want to point out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again we have a cross group findings: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find Mimivirae and Phycodnaviridae in both small dna and large dna as significant results.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Reminder: Use VhVg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Perform Data driven viral discovery by running our unprocessed data against profiles in an Hidden Markov model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Filter against contaminants and viral data base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Use found contigs as seeds for progressive assembly of viral contigs in gatherer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&gt;perform taxonomic annotation with blast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generate hittable for 3 data sets. Only 2 used for master thesis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VhVg output I use for downstream analysis: Hittables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Save the best results for the search against profiles and the search against the viral database.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Some columns are exclusive to local files, some are for fetched files.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Processed taxonomy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 to describe the data 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Start with taubert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Taubert working group at mhh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Focus on immune response of liver before and after transplantation.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Kind enough to provide patient liver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searched all 3 viral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Folder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Paired end reads seperated into files → more files than samples. 323 samples but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Next → Chris provided me with existing hittable.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Consisting of Mammalian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subset the hittable for specific criteria and analyzed the subset again.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The hittable contained RNA viruses for mammals. Therefore I only ran the RNA virus group for VHVG.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Almost 100000 observatiosn with 34.000 samples.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Criteria filtered : contig length criteria to make sure, something gets assembled by gatherer, only significant groups and we concentrate on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1666 SRA ids left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Still too much. Further filtering for specific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Analyzed 6/8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Not part of the final master thesis, but I also analyzed the data for Dr. Florian Pfaff from …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Wild hogs samples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all 3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will not go in detail since it wont be part of my thesis.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5440" cy="2836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6948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72AC9966-14EC-4C25-8388-A9484E23BCC4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1160" cy="17748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5720" cy="240804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5440" cy="14950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5280" cy="5713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5440" cy="2836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6948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66879BB1-F0A6-46CE-BDBE-1DEA1208892B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1160" cy="17748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2.gif"/><Relationship Id="rId2" Type="http://schemas.openxmlformats.org/officeDocument/2006/relationships/image" Target="../media/image43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6080" cy="2392560"/>
          </a:xfrm>
          <a:prstGeom prst="rect">
            <a:avLst/>
          </a:prstGeom>
          <a:ln w="0">
            <a:noFill/>
          </a:ln>
        </p:spPr>
      </p:pic>
      <p:sp>
        <p:nvSpPr>
          <p:cNvPr id="92" name="Rechteck 7"/>
          <p:cNvSpPr/>
          <p:nvPr/>
        </p:nvSpPr>
        <p:spPr>
          <a:xfrm>
            <a:off x="531000" y="1600200"/>
            <a:ext cx="8605440" cy="149508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62320" cy="564480"/>
          </a:xfrm>
          <a:prstGeom prst="rect">
            <a:avLst/>
          </a:prstGeom>
          <a:ln w="0">
            <a:noFill/>
          </a:ln>
        </p:spPr>
      </p:pic>
      <p:pic>
        <p:nvPicPr>
          <p:cNvPr id="94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5440" cy="807480"/>
          </a:xfrm>
          <a:prstGeom prst="rect">
            <a:avLst/>
          </a:prstGeom>
          <a:ln w="0">
            <a:noFill/>
          </a:ln>
        </p:spPr>
      </p:pic>
      <p:pic>
        <p:nvPicPr>
          <p:cNvPr id="95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20960" cy="102096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668880" y="2533680"/>
            <a:ext cx="755316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" name="Rechteck 56"/>
          <p:cNvSpPr/>
          <p:nvPr/>
        </p:nvSpPr>
        <p:spPr>
          <a:xfrm>
            <a:off x="685800" y="1600200"/>
            <a:ext cx="8450640" cy="76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Virome characterisation from unprocessed local and publicly available sequencing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Rechteck 57"/>
          <p:cNvSpPr/>
          <p:nvPr/>
        </p:nvSpPr>
        <p:spPr>
          <a:xfrm>
            <a:off x="4343400" y="2514600"/>
            <a:ext cx="4793040" cy="4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53520" cy="6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8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Florian Pfaff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693000" y="914400"/>
            <a:ext cx="4792320" cy="382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6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xtfeld 5"/>
          <p:cNvSpPr/>
          <p:nvPr/>
        </p:nvSpPr>
        <p:spPr>
          <a:xfrm>
            <a:off x="686160" y="1405080"/>
            <a:ext cx="32666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Showing only Gatherer results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 each group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72000" y="85320"/>
            <a:ext cx="3428640" cy="471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Large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286000" y="152280"/>
            <a:ext cx="6629040" cy="441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Small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286000" y="97920"/>
            <a:ext cx="6710760" cy="447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RNA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057400" y="228600"/>
            <a:ext cx="685764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found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7600" cy="399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5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457200" y="1215360"/>
            <a:ext cx="7771320" cy="44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Analysis Summary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Overview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Out of 557 FASTQ files, only a maximum of 6 files yielded significant results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Significance Threshold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Identified contigs were all below 200 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False Positives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Detected false positive groups, such as Totiviridae (yeast virus)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Uroviricota appeared in RNA virus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Textfeld 2"/>
          <p:cNvSpPr/>
          <p:nvPr/>
        </p:nvSpPr>
        <p:spPr>
          <a:xfrm>
            <a:off x="282600" y="1301040"/>
            <a:ext cx="331344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viral groups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Cutoff: 1e-5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343400" y="45360"/>
            <a:ext cx="3657240" cy="47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4120" cy="3027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30280" y="1143000"/>
            <a:ext cx="7764120" cy="2376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Reminder: VirusHunterGatherer and Hittables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SRA Data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Taubert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Virusparies Package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3.     Concluson and Outlook</a:t>
            </a:r>
            <a:endParaRPr b="0" lang="en-US" sz="1200" spc="-1" strike="noStrike">
              <a:latin typeface="Arial"/>
            </a:endParaRPr>
          </a:p>
          <a:p>
            <a:pPr marL="86400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Textfeld 2"/>
          <p:cNvSpPr/>
          <p:nvPr/>
        </p:nvSpPr>
        <p:spPr>
          <a:xfrm>
            <a:off x="173160" y="1397520"/>
            <a:ext cx="3492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4572000" y="0"/>
            <a:ext cx="3692160" cy="480024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685800" y="3299400"/>
            <a:ext cx="3200040" cy="150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Textfeld 2"/>
          <p:cNvSpPr/>
          <p:nvPr/>
        </p:nvSpPr>
        <p:spPr>
          <a:xfrm>
            <a:off x="260280" y="1390320"/>
            <a:ext cx="296424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- 5310 observations for 274 unique SRA IDs.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429000" y="573480"/>
            <a:ext cx="548604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"/>
          <p:cNvSpPr/>
          <p:nvPr/>
        </p:nvSpPr>
        <p:spPr>
          <a:xfrm>
            <a:off x="14400" y="457200"/>
            <a:ext cx="34135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Non-Family Specific Profiles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228600" y="1371600"/>
            <a:ext cx="274212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for: Flavi_RdRp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657600" y="114480"/>
            <a:ext cx="3603600" cy="468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Textfeld 4"/>
          <p:cNvSpPr/>
          <p:nvPr/>
        </p:nvSpPr>
        <p:spPr>
          <a:xfrm>
            <a:off x="173160" y="1397520"/>
            <a:ext cx="3492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7240" cy="47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Textfeld 5"/>
          <p:cNvSpPr/>
          <p:nvPr/>
        </p:nvSpPr>
        <p:spPr>
          <a:xfrm>
            <a:off x="173160" y="1397520"/>
            <a:ext cx="3492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7240" cy="47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228600" y="339120"/>
            <a:ext cx="2007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4114440" cy="210384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4572000" y="1828800"/>
            <a:ext cx="45698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228600" y="339120"/>
            <a:ext cx="200700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228600" y="1143000"/>
            <a:ext cx="8685720" cy="16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 Issues: 36% of viral taxa could not be classified due to missing information on viral families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Findings: 25 non-RNA viruses were identified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Profile Specificity: profiles are not specific to one family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0" y="2971800"/>
            <a:ext cx="2970720" cy="30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Flaviviridae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102 (174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67% &lt; 90%, median 78%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90 - 12,688 nt, median 1,524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2971800" y="2971800"/>
            <a:ext cx="2970720" cy="30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Arteriviridae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36 (1,070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35% &lt; 90%, median 94%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87 – 18,735 nt, median 104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6172200" y="2971800"/>
            <a:ext cx="2970720" cy="30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Picobirnaviridae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 (312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99.4% &lt; 90%, median 67.5%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131 – 2,134 nt, median 282 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Florian Pfaff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2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Textfeld 1"/>
          <p:cNvSpPr/>
          <p:nvPr/>
        </p:nvSpPr>
        <p:spPr>
          <a:xfrm>
            <a:off x="173160" y="1397520"/>
            <a:ext cx="3492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914400" y="2114640"/>
            <a:ext cx="3427920" cy="257076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4800600" y="2228760"/>
            <a:ext cx="3427920" cy="257076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5029200" y="57240"/>
            <a:ext cx="3199320" cy="217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3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Textfeld 3"/>
          <p:cNvSpPr/>
          <p:nvPr/>
        </p:nvSpPr>
        <p:spPr>
          <a:xfrm>
            <a:off x="173160" y="1397520"/>
            <a:ext cx="3492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888120" y="2286000"/>
            <a:ext cx="3351600" cy="251352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4800600" y="0"/>
            <a:ext cx="3427920" cy="257076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5029200" y="2514600"/>
            <a:ext cx="3046680" cy="228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6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Reminder: VirusHunterGatherer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4" name="Grafik 4" descr=""/>
          <p:cNvPicPr/>
          <p:nvPr/>
        </p:nvPicPr>
        <p:blipFill>
          <a:blip r:embed="rId1"/>
          <a:stretch/>
        </p:blipFill>
        <p:spPr>
          <a:xfrm>
            <a:off x="4572000" y="84960"/>
            <a:ext cx="4071240" cy="4709160"/>
          </a:xfrm>
          <a:prstGeom prst="rect">
            <a:avLst/>
          </a:prstGeom>
          <a:ln w="0">
            <a:noFill/>
          </a:ln>
        </p:spPr>
      </p:pic>
      <p:sp>
        <p:nvSpPr>
          <p:cNvPr id="105" name="Rechteck 5"/>
          <p:cNvSpPr/>
          <p:nvPr/>
        </p:nvSpPr>
        <p:spPr>
          <a:xfrm>
            <a:off x="351720" y="3800160"/>
            <a:ext cx="1365120" cy="907920"/>
          </a:xfrm>
          <a:prstGeom prst="rect">
            <a:avLst/>
          </a:prstGeom>
          <a:solidFill>
            <a:srgbClr val="81d41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Rechteck 6"/>
          <p:cNvSpPr/>
          <p:nvPr/>
        </p:nvSpPr>
        <p:spPr>
          <a:xfrm>
            <a:off x="2894040" y="3800160"/>
            <a:ext cx="1365120" cy="907920"/>
          </a:xfrm>
          <a:prstGeom prst="rect">
            <a:avLst/>
          </a:prstGeom>
          <a:solidFill>
            <a:srgbClr val="81d41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Virusparies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" name="Grafik 7" descr=""/>
          <p:cNvPicPr/>
          <p:nvPr/>
        </p:nvPicPr>
        <p:blipFill>
          <a:blip r:embed="rId2"/>
          <a:stretch/>
        </p:blipFill>
        <p:spPr>
          <a:xfrm>
            <a:off x="1354320" y="3573000"/>
            <a:ext cx="517680" cy="452160"/>
          </a:xfrm>
          <a:prstGeom prst="rect">
            <a:avLst/>
          </a:prstGeom>
          <a:ln w="0">
            <a:noFill/>
          </a:ln>
        </p:spPr>
      </p:pic>
      <p:pic>
        <p:nvPicPr>
          <p:cNvPr id="108" name="Grafik 8" descr=""/>
          <p:cNvPicPr/>
          <p:nvPr/>
        </p:nvPicPr>
        <p:blipFill>
          <a:blip r:embed="rId3"/>
          <a:stretch/>
        </p:blipFill>
        <p:spPr>
          <a:xfrm>
            <a:off x="3897000" y="3573000"/>
            <a:ext cx="517680" cy="452160"/>
          </a:xfrm>
          <a:prstGeom prst="rect">
            <a:avLst/>
          </a:prstGeom>
          <a:ln w="0">
            <a:noFill/>
          </a:ln>
        </p:spPr>
      </p:pic>
      <p:sp>
        <p:nvSpPr>
          <p:cNvPr id="109" name="Gerader Verbinder 9"/>
          <p:cNvSpPr/>
          <p:nvPr/>
        </p:nvSpPr>
        <p:spPr>
          <a:xfrm>
            <a:off x="2274840" y="973800"/>
            <a:ext cx="360" cy="3736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Grafik 10" descr=""/>
          <p:cNvPicPr/>
          <p:nvPr/>
        </p:nvPicPr>
        <p:blipFill>
          <a:blip r:embed="rId4"/>
          <a:stretch/>
        </p:blipFill>
        <p:spPr>
          <a:xfrm>
            <a:off x="3027600" y="1888200"/>
            <a:ext cx="1127160" cy="1208160"/>
          </a:xfrm>
          <a:prstGeom prst="rect">
            <a:avLst/>
          </a:prstGeom>
          <a:ln w="0">
            <a:noFill/>
          </a:ln>
        </p:spPr>
      </p:pic>
      <p:pic>
        <p:nvPicPr>
          <p:cNvPr id="111" name="Grafik 11" descr=""/>
          <p:cNvPicPr/>
          <p:nvPr/>
        </p:nvPicPr>
        <p:blipFill>
          <a:blip r:embed="rId5"/>
          <a:stretch/>
        </p:blipFill>
        <p:spPr>
          <a:xfrm>
            <a:off x="526320" y="1888200"/>
            <a:ext cx="1127160" cy="1208160"/>
          </a:xfrm>
          <a:prstGeom prst="rect">
            <a:avLst/>
          </a:prstGeom>
          <a:ln w="0">
            <a:noFill/>
          </a:ln>
        </p:spPr>
      </p:pic>
      <p:sp>
        <p:nvSpPr>
          <p:cNvPr id="112" name="Rechteck 12"/>
          <p:cNvSpPr/>
          <p:nvPr/>
        </p:nvSpPr>
        <p:spPr>
          <a:xfrm>
            <a:off x="2738880" y="3274200"/>
            <a:ext cx="1136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Hittables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Rechteck 13"/>
          <p:cNvSpPr/>
          <p:nvPr/>
        </p:nvSpPr>
        <p:spPr>
          <a:xfrm>
            <a:off x="262440" y="3274200"/>
            <a:ext cx="1136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Hittables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Gerade Verbindung mit Pfeil 15"/>
          <p:cNvSpPr/>
          <p:nvPr/>
        </p:nvSpPr>
        <p:spPr>
          <a:xfrm flipH="1">
            <a:off x="1082520" y="3098520"/>
            <a:ext cx="3960" cy="69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Gerade Verbindung mit Pfeil 17"/>
          <p:cNvSpPr/>
          <p:nvPr/>
        </p:nvSpPr>
        <p:spPr>
          <a:xfrm flipH="1">
            <a:off x="3584160" y="3098520"/>
            <a:ext cx="3600" cy="69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Textfeld 22"/>
          <p:cNvSpPr/>
          <p:nvPr/>
        </p:nvSpPr>
        <p:spPr>
          <a:xfrm>
            <a:off x="420840" y="979200"/>
            <a:ext cx="1573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Local </a:t>
            </a:r>
            <a:r>
              <a:rPr b="1" lang="de-DE" sz="1400" spc="-1" strike="noStrike">
                <a:solidFill>
                  <a:srgbClr val="8d1d75"/>
                </a:solidFill>
                <a:latin typeface="Arial"/>
                <a:ea typeface="DejaVu Sans"/>
              </a:rPr>
              <a:t>Taubert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1" lang="de-DE" sz="1400" spc="-1" strike="noStrike">
                <a:solidFill>
                  <a:srgbClr val="8d1d75"/>
                </a:solidFill>
                <a:latin typeface="Arial"/>
                <a:ea typeface="DejaVu Sans"/>
              </a:rPr>
              <a:t>Pfaff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Textfeld 23"/>
          <p:cNvSpPr/>
          <p:nvPr/>
        </p:nvSpPr>
        <p:spPr>
          <a:xfrm>
            <a:off x="2815560" y="969120"/>
            <a:ext cx="1573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8d1d75"/>
                </a:solidFill>
                <a:latin typeface="Arial"/>
                <a:ea typeface="DejaVu Sans"/>
              </a:rPr>
              <a:t>Mammal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SRA IDs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Gerade Verbindung mit Pfeil 24"/>
          <p:cNvSpPr/>
          <p:nvPr/>
        </p:nvSpPr>
        <p:spPr>
          <a:xfrm flipH="1">
            <a:off x="1077120" y="1493640"/>
            <a:ext cx="4320" cy="39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Gerade Verbindung mit Pfeil 27"/>
          <p:cNvSpPr/>
          <p:nvPr/>
        </p:nvSpPr>
        <p:spPr>
          <a:xfrm flipH="1">
            <a:off x="3569040" y="1427400"/>
            <a:ext cx="4320" cy="39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4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Textfeld 7"/>
          <p:cNvSpPr/>
          <p:nvPr/>
        </p:nvSpPr>
        <p:spPr>
          <a:xfrm>
            <a:off x="173160" y="1397520"/>
            <a:ext cx="3492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914400" y="2057400"/>
            <a:ext cx="3427920" cy="257076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4800600" y="0"/>
            <a:ext cx="3427920" cy="239940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5029200" y="2419920"/>
            <a:ext cx="3199320" cy="23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228600" y="457200"/>
            <a:ext cx="214416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57200" y="1371600"/>
            <a:ext cx="7771320" cy="21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Comparison of Taubert and Pfaff Data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Pfaff Data: 30 out of 32 files yielded significant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Data: Only up to 6 out of 557 files showed significant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Potential impact of Taubert data not being preprocessed for viral discovery?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Textfeld 5"/>
          <p:cNvSpPr/>
          <p:nvPr/>
        </p:nvSpPr>
        <p:spPr>
          <a:xfrm>
            <a:off x="237960" y="1234080"/>
            <a:ext cx="848772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 Functions: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1 function to import hittables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plot functions (box plots, violin plots, bar plots, scatter plots and bubble plots)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functions to generate graphical 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3 export functions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utils functions (subset hittable,combine hittables,extract group of interest from taxonomy column, add phylum information,and perform summary statistics).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2" name="Grafik 6" descr=""/>
          <p:cNvPicPr/>
          <p:nvPr/>
        </p:nvPicPr>
        <p:blipFill>
          <a:blip r:embed="rId1"/>
          <a:stretch/>
        </p:blipFill>
        <p:spPr>
          <a:xfrm>
            <a:off x="5254560" y="2713320"/>
            <a:ext cx="3247920" cy="209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Concluson and Outlook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Concluson and Outlook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Textfeld 5"/>
          <p:cNvSpPr/>
          <p:nvPr/>
        </p:nvSpPr>
        <p:spPr>
          <a:xfrm>
            <a:off x="267480" y="1144800"/>
            <a:ext cx="8591760" cy="34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Analysis complete with only up to 6 files showing significant results; issues include E-values near cutoff, false positives, high identity, and short contig lengths.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Notable classification issues and interesting viral families identified.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Pfaff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Preprocessing impact on viral discovery remains to be assessed.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Observed across all experiments.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Ongoing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Two mammal runs are currently running on Aeternitas.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Analyze additional mammalian viruses.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gene maps or a phylogenetic tree for a group of interest.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Virusparies to Bioconductor.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Write master’s thesis.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your time</a:t>
            </a:r>
            <a:br>
              <a:rPr sz="4400"/>
            </a:b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7" name="Grafik 3" descr=""/>
          <p:cNvPicPr/>
          <p:nvPr/>
        </p:nvPicPr>
        <p:blipFill>
          <a:blip r:embed="rId1"/>
          <a:stretch/>
        </p:blipFill>
        <p:spPr>
          <a:xfrm>
            <a:off x="3953520" y="2379960"/>
            <a:ext cx="2429640" cy="2633040"/>
          </a:xfrm>
          <a:prstGeom prst="rect">
            <a:avLst/>
          </a:prstGeom>
          <a:ln w="0">
            <a:noFill/>
          </a:ln>
        </p:spPr>
      </p:pic>
      <p:pic>
        <p:nvPicPr>
          <p:cNvPr id="218" name="Grafik 4" descr=""/>
          <p:cNvPicPr/>
          <p:nvPr/>
        </p:nvPicPr>
        <p:blipFill>
          <a:blip r:embed="rId2"/>
          <a:stretch/>
        </p:blipFill>
        <p:spPr>
          <a:xfrm>
            <a:off x="5038200" y="2265480"/>
            <a:ext cx="4760280" cy="267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6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Reminder: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1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5720" cy="2929680"/>
          </a:xfrm>
          <a:prstGeom prst="rect">
            <a:avLst/>
          </a:prstGeom>
          <a:ln w="0">
            <a:noFill/>
          </a:ln>
        </p:spPr>
      </p:pic>
      <p:pic>
        <p:nvPicPr>
          <p:cNvPr id="122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7520" cy="2929680"/>
          </a:xfrm>
          <a:prstGeom prst="rect">
            <a:avLst/>
          </a:prstGeom>
          <a:ln w="0">
            <a:noFill/>
          </a:ln>
        </p:spPr>
      </p:pic>
      <p:sp>
        <p:nvSpPr>
          <p:cNvPr id="123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Textfeld 23"/>
          <p:cNvSpPr/>
          <p:nvPr/>
        </p:nvSpPr>
        <p:spPr>
          <a:xfrm>
            <a:off x="505440" y="4311720"/>
            <a:ext cx="6041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25" name="Gruppieren 27"/>
          <p:cNvGrpSpPr/>
          <p:nvPr/>
        </p:nvGrpSpPr>
        <p:grpSpPr>
          <a:xfrm>
            <a:off x="3447360" y="1391040"/>
            <a:ext cx="1070280" cy="2252160"/>
            <a:chOff x="3447360" y="1391040"/>
            <a:chExt cx="1070280" cy="2252160"/>
          </a:xfrm>
        </p:grpSpPr>
        <p:grpSp>
          <p:nvGrpSpPr>
            <p:cNvPr id="126" name="Gruppieren 25"/>
            <p:cNvGrpSpPr/>
            <p:nvPr/>
          </p:nvGrpSpPr>
          <p:grpSpPr>
            <a:xfrm>
              <a:off x="3447360" y="1391040"/>
              <a:ext cx="1070280" cy="1810080"/>
              <a:chOff x="3447360" y="1391040"/>
              <a:chExt cx="1070280" cy="1810080"/>
            </a:xfrm>
          </p:grpSpPr>
          <p:grpSp>
            <p:nvGrpSpPr>
              <p:cNvPr id="127" name="Gruppieren 22"/>
              <p:cNvGrpSpPr/>
              <p:nvPr/>
            </p:nvGrpSpPr>
            <p:grpSpPr>
              <a:xfrm>
                <a:off x="3580920" y="1391040"/>
                <a:ext cx="936720" cy="1810080"/>
                <a:chOff x="3580920" y="1391040"/>
                <a:chExt cx="936720" cy="1810080"/>
              </a:xfrm>
            </p:grpSpPr>
            <p:sp>
              <p:nvSpPr>
                <p:cNvPr id="128" name="Pfeil nach rechts 10"/>
                <p:cNvSpPr/>
                <p:nvPr/>
              </p:nvSpPr>
              <p:spPr>
                <a:xfrm>
                  <a:off x="4242240" y="144216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29" name="Pfeil nach rechts 11"/>
                <p:cNvSpPr/>
                <p:nvPr/>
              </p:nvSpPr>
              <p:spPr>
                <a:xfrm>
                  <a:off x="4267080" y="240480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0" name="Pfeil nach rechts 14"/>
                <p:cNvSpPr/>
                <p:nvPr/>
              </p:nvSpPr>
              <p:spPr>
                <a:xfrm>
                  <a:off x="4257000" y="258480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1" name="Pfeil nach rechts 15"/>
                <p:cNvSpPr/>
                <p:nvPr/>
              </p:nvSpPr>
              <p:spPr>
                <a:xfrm>
                  <a:off x="4267080" y="269028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2" name="Pfeil nach rechts 16"/>
                <p:cNvSpPr/>
                <p:nvPr/>
              </p:nvSpPr>
              <p:spPr>
                <a:xfrm>
                  <a:off x="4245120" y="301752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3" name="Pfeil nach rechts 20"/>
                <p:cNvSpPr/>
                <p:nvPr/>
              </p:nvSpPr>
              <p:spPr>
                <a:xfrm flipH="1">
                  <a:off x="3580920" y="1391040"/>
                  <a:ext cx="221040" cy="1724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134" name="Pfeil nach rechts 24"/>
              <p:cNvSpPr/>
              <p:nvPr/>
            </p:nvSpPr>
            <p:spPr>
              <a:xfrm flipH="1">
                <a:off x="3447360" y="2298240"/>
                <a:ext cx="221040" cy="17244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35" name="Pfeil nach rechts 26"/>
            <p:cNvSpPr/>
            <p:nvPr/>
          </p:nvSpPr>
          <p:spPr>
            <a:xfrm>
              <a:off x="4237560" y="3459600"/>
              <a:ext cx="250560" cy="183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18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Rechteck 61"/>
          <p:cNvSpPr/>
          <p:nvPr/>
        </p:nvSpPr>
        <p:spPr>
          <a:xfrm>
            <a:off x="1600200" y="3200400"/>
            <a:ext cx="639648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6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Taubert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9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8160" cy="385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18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Rechteck 61"/>
          <p:cNvSpPr/>
          <p:nvPr/>
        </p:nvSpPr>
        <p:spPr>
          <a:xfrm>
            <a:off x="1600200" y="3200400"/>
            <a:ext cx="639648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6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Mammal Data – overview of existing hittable.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xtfeld 6"/>
          <p:cNvSpPr/>
          <p:nvPr/>
        </p:nvSpPr>
        <p:spPr>
          <a:xfrm>
            <a:off x="686160" y="1241640"/>
            <a:ext cx="337824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4" name="Grafik 7" descr=""/>
          <p:cNvPicPr/>
          <p:nvPr/>
        </p:nvPicPr>
        <p:blipFill>
          <a:blip r:embed="rId1"/>
          <a:stretch/>
        </p:blipFill>
        <p:spPr>
          <a:xfrm>
            <a:off x="351720" y="874800"/>
            <a:ext cx="4493520" cy="3931560"/>
          </a:xfrm>
          <a:prstGeom prst="rect">
            <a:avLst/>
          </a:prstGeom>
          <a:ln w="0">
            <a:noFill/>
          </a:ln>
        </p:spPr>
      </p:pic>
      <p:sp>
        <p:nvSpPr>
          <p:cNvPr id="145" name="Textfeld 8"/>
          <p:cNvSpPr/>
          <p:nvPr/>
        </p:nvSpPr>
        <p:spPr>
          <a:xfrm>
            <a:off x="5174280" y="1115280"/>
            <a:ext cx="358092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18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Florian Pfaff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Rechteck 1"/>
          <p:cNvSpPr/>
          <p:nvPr/>
        </p:nvSpPr>
        <p:spPr>
          <a:xfrm>
            <a:off x="1600200" y="3200400"/>
            <a:ext cx="639648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Institute of Diagnostic Virology (Friedrich-Loeffler-Institut)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Wild boars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2024-09-01T23:08:08Z</dcterms:modified>
  <cp:revision>222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